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58" r:id="rId18"/>
    <p:sldId id="314" r:id="rId19"/>
    <p:sldId id="338" r:id="rId20"/>
    <p:sldId id="339" r:id="rId21"/>
    <p:sldId id="340" r:id="rId22"/>
    <p:sldId id="344" r:id="rId23"/>
    <p:sldId id="359" r:id="rId24"/>
    <p:sldId id="347" r:id="rId25"/>
    <p:sldId id="348" r:id="rId26"/>
    <p:sldId id="349" r:id="rId27"/>
    <p:sldId id="350" r:id="rId28"/>
    <p:sldId id="342" r:id="rId29"/>
    <p:sldId id="341" r:id="rId30"/>
    <p:sldId id="343" r:id="rId31"/>
    <p:sldId id="336" r:id="rId32"/>
    <p:sldId id="311" r:id="rId33"/>
    <p:sldId id="335" r:id="rId34"/>
    <p:sldId id="305" r:id="rId35"/>
    <p:sldId id="316" r:id="rId36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8" autoAdjust="0"/>
    <p:restoredTop sz="78531" autoAdjust="0"/>
  </p:normalViewPr>
  <p:slideViewPr>
    <p:cSldViewPr snapToGrid="0" snapToObjects="1">
      <p:cViewPr>
        <p:scale>
          <a:sx n="90" d="100"/>
          <a:sy n="90" d="100"/>
        </p:scale>
        <p:origin x="-1920" y="-128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  <a:r>
            <a:rPr lang="de-CH" dirty="0" smtClean="0"/>
            <a:t/>
          </a:r>
          <a:br>
            <a:rPr lang="de-CH" dirty="0" smtClean="0"/>
          </a:br>
          <a:r>
            <a:rPr lang="de-CH" dirty="0" smtClean="0"/>
            <a:t>&amp; </a:t>
          </a:r>
          <a:r>
            <a:rPr lang="de-CH" dirty="0" smtClean="0"/>
            <a:t>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  <a:r>
            <a:rPr lang="de-CH" sz="1900" kern="1200" dirty="0" smtClean="0"/>
            <a:t/>
          </a:r>
          <a:br>
            <a:rPr lang="de-CH" sz="1900" kern="1200" dirty="0" smtClean="0"/>
          </a:br>
          <a:r>
            <a:rPr lang="de-CH" sz="1900" kern="1200" dirty="0" smtClean="0"/>
            <a:t>&amp; </a:t>
          </a:r>
          <a:r>
            <a:rPr lang="de-CH" sz="1900" kern="1200" dirty="0" smtClean="0"/>
            <a:t>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14.01.16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S11 im Gerät sind alle etwas tiefer, sowohl in der Amplitude als auch in der Frequenz</a:t>
            </a:r>
          </a:p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Gerät maximal -6dB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-3dB </a:t>
            </a:r>
            <a:r>
              <a:rPr lang="de-CH" baseline="0" dirty="0" err="1" smtClean="0"/>
              <a:t>eigenschaften</a:t>
            </a:r>
            <a:r>
              <a:rPr lang="de-CH" baseline="0" dirty="0" smtClean="0"/>
              <a:t>:</a:t>
            </a:r>
          </a:p>
          <a:p>
            <a:pPr lvl="0"/>
            <a:r>
              <a:rPr lang="de-CH" baseline="0" dirty="0" smtClean="0"/>
              <a:t>91% im Freiraum simulierte 65% im Gerät</a:t>
            </a:r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+6db maximale Richtwirkung</a:t>
            </a:r>
          </a:p>
          <a:p>
            <a:r>
              <a:rPr lang="de-CH" baseline="0" dirty="0" smtClean="0"/>
              <a:t>entspricht dunkelrot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</a:t>
            </a:r>
            <a:r>
              <a:rPr lang="de-CH" baseline="0" dirty="0" err="1" smtClean="0"/>
              <a:t>chwarz</a:t>
            </a:r>
            <a:r>
              <a:rPr lang="de-CH" baseline="0" dirty="0" smtClean="0"/>
              <a:t> </a:t>
            </a:r>
            <a:r>
              <a:rPr lang="de-CH" baseline="0" dirty="0" smtClean="0"/>
              <a:t>zeigt die </a:t>
            </a:r>
            <a:r>
              <a:rPr lang="de-CH" baseline="0" dirty="0" err="1" smtClean="0"/>
              <a:t>xz</a:t>
            </a:r>
            <a:r>
              <a:rPr lang="de-CH" baseline="0" dirty="0" smtClean="0"/>
              <a:t>-Ebene aus der positiven y-Achse</a:t>
            </a:r>
          </a:p>
          <a:p>
            <a:r>
              <a:rPr lang="de-DE" baseline="0" dirty="0" smtClean="0"/>
              <a:t>B</a:t>
            </a:r>
            <a:r>
              <a:rPr lang="de-CH" baseline="0" dirty="0" smtClean="0"/>
              <a:t>lau </a:t>
            </a:r>
            <a:r>
              <a:rPr lang="de-CH" baseline="0" dirty="0" err="1" smtClean="0"/>
              <a:t>e</a:t>
            </a:r>
            <a:r>
              <a:rPr lang="de-CH" baseline="0" dirty="0" smtClean="0"/>
              <a:t> absolut in dB bei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90°in der </a:t>
            </a:r>
            <a:r>
              <a:rPr lang="de-CH" baseline="0" dirty="0" err="1" smtClean="0"/>
              <a:t>yz</a:t>
            </a:r>
            <a:r>
              <a:rPr lang="de-CH" baseline="0" dirty="0" smtClean="0"/>
              <a:t>-Ebene</a:t>
            </a:r>
          </a:p>
          <a:p>
            <a:r>
              <a:rPr lang="de-DE" baseline="0" dirty="0" smtClean="0"/>
              <a:t>D</a:t>
            </a:r>
            <a:r>
              <a:rPr lang="de-CH" baseline="0" dirty="0" err="1" smtClean="0"/>
              <a:t>ie</a:t>
            </a:r>
            <a:r>
              <a:rPr lang="de-CH" baseline="0" dirty="0" smtClean="0"/>
              <a:t> maximalen Richtwerte ergeben in diesen Schnitten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5dB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Dipolantenne 3mm breit 50.25mm lang</a:t>
            </a:r>
          </a:p>
          <a:p>
            <a:r>
              <a:rPr lang="de-CH" baseline="0" dirty="0" smtClean="0"/>
              <a:t>Das Kupferband eignet sich </a:t>
            </a:r>
            <a:r>
              <a:rPr lang="de-CH" baseline="0" dirty="0" err="1" smtClean="0"/>
              <a:t>herrforragend</a:t>
            </a:r>
            <a:r>
              <a:rPr lang="de-CH" baseline="0" dirty="0" smtClean="0"/>
              <a:t> um einen Prototype umzusetzen</a:t>
            </a:r>
          </a:p>
          <a:p>
            <a:r>
              <a:rPr lang="de-CH" baseline="0" dirty="0" smtClean="0"/>
              <a:t>Die elektrischen Eigenschaften entsprechen jeden der auf </a:t>
            </a:r>
            <a:r>
              <a:rPr lang="de-CH" baseline="0" dirty="0" err="1" smtClean="0"/>
              <a:t>Foliegedrucktenantenne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r>
              <a:rPr lang="de-CH" baseline="0" dirty="0" smtClean="0"/>
              <a:t>Weiss DUT Mast dreht </a:t>
            </a:r>
            <a:r>
              <a:rPr lang="de-CH" baseline="0" dirty="0" err="1" smtClean="0"/>
              <a:t>isch</a:t>
            </a:r>
            <a:r>
              <a:rPr lang="de-CH" baseline="0" dirty="0" smtClean="0"/>
              <a:t> um 360°</a:t>
            </a:r>
          </a:p>
          <a:p>
            <a:r>
              <a:rPr lang="de-CH" baseline="0" dirty="0" smtClean="0"/>
              <a:t>Schwarz </a:t>
            </a:r>
            <a:r>
              <a:rPr lang="de-CH" baseline="0" dirty="0" err="1" smtClean="0"/>
              <a:t>Absorberkegel</a:t>
            </a:r>
            <a:endParaRPr lang="de-CH" baseline="0" dirty="0" smtClean="0"/>
          </a:p>
          <a:p>
            <a:r>
              <a:rPr lang="de-DE" baseline="0" dirty="0" smtClean="0"/>
              <a:t>O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sind Messantennen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fix und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r>
              <a:rPr lang="de-DE" baseline="0" dirty="0" smtClean="0"/>
              <a:t> -5db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 </a:t>
            </a:r>
            <a:r>
              <a:rPr lang="de-DE" dirty="0" err="1" smtClean="0"/>
              <a:t>Θ</a:t>
            </a:r>
            <a:r>
              <a:rPr lang="de-DE" dirty="0" smtClean="0"/>
              <a:t> variabel und </a:t>
            </a:r>
            <a:r>
              <a:rPr lang="de-DE" dirty="0" err="1" smtClean="0"/>
              <a:t>φ</a:t>
            </a:r>
            <a:r>
              <a:rPr lang="de-DE" dirty="0" smtClean="0"/>
              <a:t> bei 0=0° -2 dB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Aus dem Linkbudget geht</a:t>
            </a:r>
            <a:r>
              <a:rPr lang="de-DE" baseline="0" dirty="0" smtClean="0"/>
              <a:t> eine Reserve von 20 dB hervor</a:t>
            </a: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</a:t>
            </a:r>
            <a:r>
              <a:rPr lang="de-CH" baseline="0" dirty="0" smtClean="0"/>
              <a:t>lau nach vorne in </a:t>
            </a:r>
            <a:r>
              <a:rPr lang="de-CH" baseline="0" dirty="0" err="1" smtClean="0"/>
              <a:t>y</a:t>
            </a:r>
            <a:r>
              <a:rPr lang="de-CH" baseline="0" dirty="0" smtClean="0"/>
              <a:t>-Richtung die Nullstelle der Dipolausrichtung</a:t>
            </a:r>
          </a:p>
          <a:p>
            <a:r>
              <a:rPr lang="de-CH" baseline="0" dirty="0" smtClean="0"/>
              <a:t>Nullstelle bei der Speisestelle in positive x-Richtung</a:t>
            </a:r>
          </a:p>
          <a:p>
            <a:r>
              <a:rPr lang="de-DE" baseline="0" dirty="0" smtClean="0"/>
              <a:t>D</a:t>
            </a:r>
            <a:r>
              <a:rPr lang="de-CH" baseline="0" dirty="0" smtClean="0"/>
              <a:t>er Maximalwert zeigt +5 dB das ist ein dB weniger als der mit +6dB simulierte maximale Richtwert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senkrecht über der Einspeisestelle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Nullstelle in der Verlängerung der Dipolausrichtung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</a:p>
          <a:p>
            <a:r>
              <a:rPr lang="de-CH" baseline="0" dirty="0" smtClean="0"/>
              <a:t>49 % </a:t>
            </a:r>
            <a:r>
              <a:rPr lang="de-DE" baseline="0" dirty="0" smtClean="0"/>
              <a:t>Abstrahleffizienz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Das bestehende Simulationsmodell gibt sehr genau Auskunft über die </a:t>
            </a:r>
            <a:r>
              <a:rPr lang="de-CH" baseline="0" dirty="0" err="1" smtClean="0"/>
              <a:t>Resonazfrequenz</a:t>
            </a:r>
            <a:endParaRPr lang="de-CH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(16+j14.7) </a:t>
            </a:r>
            <a:r>
              <a:rPr lang="de-DE" dirty="0" err="1" smtClean="0"/>
              <a:t>Ω</a:t>
            </a:r>
            <a:r>
              <a:rPr lang="de-DE" dirty="0" smtClean="0"/>
              <a:t>(30+4j) </a:t>
            </a:r>
            <a:r>
              <a:rPr lang="de-DE" dirty="0" err="1" smtClean="0"/>
              <a:t>Ω</a:t>
            </a:r>
            <a:endParaRPr lang="de-DE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8206741" cy="2769423"/>
          </a:xfrm>
        </p:spPr>
        <p:txBody>
          <a:bodyPr>
            <a:normAutofit/>
          </a:bodyPr>
          <a:lstStyle/>
          <a:p>
            <a:r>
              <a:rPr lang="de-DE" sz="4400" dirty="0"/>
              <a:t>Integrierte Loop Antenne </a:t>
            </a:r>
            <a:r>
              <a:rPr lang="de-DE" sz="4400" dirty="0" err="1"/>
              <a:t>für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fi-FI" sz="4400" dirty="0" err="1"/>
              <a:t>ein</a:t>
            </a:r>
            <a:r>
              <a:rPr lang="fi-FI" sz="4400" dirty="0"/>
              <a:t> </a:t>
            </a:r>
            <a:r>
              <a:rPr lang="fi-FI" sz="4400" dirty="0" err="1"/>
              <a:t>mobiles</a:t>
            </a:r>
            <a:r>
              <a:rPr lang="fi-FI" sz="4400" dirty="0"/>
              <a:t> </a:t>
            </a:r>
            <a:r>
              <a:rPr lang="fi-FI" sz="4400" dirty="0" err="1"/>
              <a:t>Gerät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 smtClean="0"/>
              <a:t>Kupfer</a:t>
            </a:r>
            <a:endParaRPr lang="de-DE" dirty="0"/>
          </a:p>
          <a:p>
            <a:r>
              <a:rPr lang="de-DE" dirty="0" smtClean="0"/>
              <a:t>63 mm </a:t>
            </a:r>
            <a:r>
              <a:rPr lang="de-DE" dirty="0" smtClean="0"/>
              <a:t>Gesamtlänge</a:t>
            </a:r>
            <a:endParaRPr lang="de-DE" dirty="0"/>
          </a:p>
          <a:p>
            <a:r>
              <a:rPr lang="de-DE" dirty="0" smtClean="0"/>
              <a:t>1 mm </a:t>
            </a:r>
            <a:r>
              <a:rPr lang="de-DE" dirty="0" smtClean="0"/>
              <a:t>Kantenlänge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Quelle </a:t>
            </a:r>
            <a:endParaRPr lang="de-DE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VII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Abstrahleffizienz unabhängig vom </a:t>
            </a:r>
            <a:r>
              <a:rPr lang="de-DE" sz="2000" dirty="0" smtClean="0"/>
              <a:t>Nahfeld sehr tief</a:t>
            </a:r>
          </a:p>
          <a:p>
            <a:r>
              <a:rPr lang="de-DE" sz="2000" dirty="0" smtClean="0"/>
              <a:t>Impedanz Zant sehr hoch</a:t>
            </a:r>
          </a:p>
          <a:p>
            <a:r>
              <a:rPr lang="de-DE" sz="2000" dirty="0" smtClean="0"/>
              <a:t>Resonanzfrequenz weit über der Zielfrequenz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Evaluation </a:t>
            </a:r>
            <a:r>
              <a:rPr lang="en-US" dirty="0" smtClean="0"/>
              <a:t>V</a:t>
            </a:r>
            <a:r>
              <a:rPr lang="en-US" dirty="0" smtClean="0">
                <a:solidFill>
                  <a:srgbClr val="000000"/>
                </a:solidFill>
              </a:rPr>
              <a:t>III</a:t>
            </a:r>
            <a:r>
              <a:rPr lang="en-US" dirty="0" smtClean="0"/>
              <a:t>/VI</a:t>
            </a:r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Fazit: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Nach ersten Simulationen zeigt sich die Dipol Antenne am Vielversprechendsten für weitere Designentwürfe.</a:t>
            </a:r>
          </a:p>
          <a:p>
            <a:pPr marL="1651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Hohe </a:t>
            </a:r>
            <a:r>
              <a:rPr lang="de-DE" dirty="0" smtClean="0"/>
              <a:t>Abstrahleffizienz</a:t>
            </a:r>
          </a:p>
          <a:p>
            <a:pPr lvl="1"/>
            <a:r>
              <a:rPr lang="de-DE" dirty="0" smtClean="0"/>
              <a:t>Antennenimpedanz im Bereich der Quellenimpedanz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den Einbau im Gerät geprüft.</a:t>
            </a:r>
          </a:p>
          <a:p>
            <a:endParaRPr lang="de-DE" dirty="0" smtClean="0"/>
          </a:p>
          <a:p>
            <a:r>
              <a:rPr lang="de-DE" dirty="0" smtClean="0"/>
              <a:t>5 mm </a:t>
            </a:r>
            <a:r>
              <a:rPr lang="de-DE" dirty="0" smtClean="0"/>
              <a:t>B</a:t>
            </a:r>
            <a:r>
              <a:rPr lang="de-DE" dirty="0" smtClean="0"/>
              <a:t>reite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Breite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/>
              <a:t>mm </a:t>
            </a:r>
            <a:r>
              <a:rPr lang="de-DE" dirty="0" smtClean="0"/>
              <a:t>Breite mit </a:t>
            </a:r>
            <a:r>
              <a:rPr lang="de-DE" dirty="0" smtClean="0"/>
              <a:t>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 smtClean="0"/>
              <a:t>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Design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IV/IX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V/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3 mm </a:t>
            </a:r>
            <a:r>
              <a:rPr lang="de-DE" dirty="0" smtClean="0"/>
              <a:t>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DE" dirty="0" smtClean="0"/>
              <a:t>Evaluation</a:t>
            </a:r>
            <a:endParaRPr lang="de-DE" dirty="0" smtClean="0"/>
          </a:p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fi-FI" dirty="0" err="1"/>
              <a:t>Diskussion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II/IX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smtClean="0"/>
              <a:t>V</a:t>
            </a:r>
            <a:r>
              <a:rPr lang="en-US" dirty="0" smtClean="0"/>
              <a:t>III</a:t>
            </a:r>
            <a:r>
              <a:rPr lang="en-US" dirty="0"/>
              <a:t>/</a:t>
            </a:r>
            <a:r>
              <a:rPr lang="en-US" dirty="0" smtClean="0"/>
              <a:t>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IX/I</a:t>
            </a:r>
            <a:r>
              <a:rPr lang="en-GB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DipolIMGerae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</a:t>
            </a:r>
            <a:r>
              <a:rPr lang="en-US" dirty="0" smtClean="0"/>
              <a:t>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StarLab</a:t>
            </a:r>
            <a:r>
              <a:rPr lang="de-DE" dirty="0" smtClean="0"/>
              <a:t> Messsystem zur Bestimmung des Fernfeldes</a:t>
            </a:r>
            <a:endParaRPr lang="de-DE" dirty="0" smtClean="0"/>
          </a:p>
          <a:p>
            <a:r>
              <a:rPr lang="de-DE" dirty="0" smtClean="0"/>
              <a:t>Zirkulär angeordnete </a:t>
            </a:r>
            <a:r>
              <a:rPr lang="de-DE" dirty="0" smtClean="0"/>
              <a:t>Messantennen</a:t>
            </a:r>
            <a:endParaRPr lang="de-DE" dirty="0" smtClean="0"/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Durch Messung des Nahfeldes und </a:t>
            </a:r>
            <a:r>
              <a:rPr lang="de-DE" dirty="0" err="1" smtClean="0"/>
              <a:t>anschliessender</a:t>
            </a:r>
            <a:r>
              <a:rPr lang="de-DE" dirty="0" smtClean="0"/>
              <a:t> mathematischer </a:t>
            </a:r>
            <a:r>
              <a:rPr lang="de-DE" dirty="0" smtClean="0"/>
              <a:t>Transformation </a:t>
            </a:r>
            <a:r>
              <a:rPr lang="de-DE" dirty="0" smtClean="0"/>
              <a:t>ergeben sich die Fernfeldeigenschaften der Antenne.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 smtClean="0"/>
              <a:t>IV/</a:t>
            </a:r>
            <a:r>
              <a:rPr lang="en-US" dirty="0"/>
              <a:t>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/>
              <a:t>-Ebene bei </a:t>
            </a:r>
            <a:r>
              <a:rPr lang="de-DE" dirty="0" err="1"/>
              <a:t>z</a:t>
            </a:r>
            <a:r>
              <a:rPr lang="de-DE" dirty="0"/>
              <a:t> = 0 mit  </a:t>
            </a:r>
            <a:r>
              <a:rPr lang="de-DE" dirty="0" err="1" smtClean="0"/>
              <a:t>φ</a:t>
            </a:r>
            <a:r>
              <a:rPr lang="de-DE" dirty="0" smtClean="0"/>
              <a:t> variabel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x</a:t>
            </a:r>
            <a:r>
              <a:rPr lang="de-DE" dirty="0" err="1" smtClean="0"/>
              <a:t>z</a:t>
            </a:r>
            <a:r>
              <a:rPr lang="de-DE" dirty="0" smtClean="0"/>
              <a:t>-Ebene bei </a:t>
            </a:r>
            <a:r>
              <a:rPr lang="de-DE" dirty="0" err="1" smtClean="0"/>
              <a:t>y</a:t>
            </a:r>
            <a:r>
              <a:rPr lang="de-DE" dirty="0" smtClean="0"/>
              <a:t> 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V/X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Bild 6" descr="xy und xz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67" y="1246910"/>
            <a:ext cx="6447366" cy="49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2" y="1240980"/>
            <a:ext cx="5821696" cy="48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V</a:t>
            </a:r>
            <a:r>
              <a:rPr lang="en-US" dirty="0"/>
              <a:t>II/X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40980"/>
            <a:ext cx="5810229" cy="48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</a:t>
            </a:r>
            <a:r>
              <a:rPr lang="de-DE" dirty="0" smtClean="0"/>
              <a:t>ymmetrische </a:t>
            </a:r>
            <a:r>
              <a:rPr lang="de-DE" dirty="0" smtClean="0"/>
              <a:t>2.4 GHz Bluetooth Kompaktantenne für das „Connect 1“ </a:t>
            </a:r>
            <a:r>
              <a:rPr lang="de-DE" dirty="0" smtClean="0"/>
              <a:t>Fluggerät der </a:t>
            </a:r>
            <a:r>
              <a:rPr lang="de-DE" dirty="0" smtClean="0"/>
              <a:t>Flytec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smtClean="0"/>
              <a:t>Xccel</a:t>
            </a:r>
          </a:p>
          <a:p>
            <a:r>
              <a:rPr lang="de-DE" dirty="0" smtClean="0"/>
              <a:t>Modellierung </a:t>
            </a:r>
            <a:r>
              <a:rPr lang="de-DE" dirty="0"/>
              <a:t>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de-CH" dirty="0" smtClean="0"/>
              <a:t>V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I</a:t>
            </a:r>
            <a:r>
              <a:rPr lang="en-US" dirty="0"/>
              <a:t>/X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45939"/>
            <a:ext cx="5804323" cy="48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Messungen </a:t>
            </a:r>
            <a:r>
              <a:rPr lang="en-US" dirty="0"/>
              <a:t>I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Messungen </a:t>
            </a:r>
            <a:r>
              <a:rPr lang="en-US" dirty="0" smtClean="0"/>
              <a:t>X</a:t>
            </a:r>
            <a:r>
              <a:rPr lang="en-US" dirty="0"/>
              <a:t>/X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9" name="Inhaltsplatzhalter 8" descr="Leitung_Antenn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576"/>
          <a:stretch/>
        </p:blipFill>
        <p:spPr>
          <a:xfrm>
            <a:off x="188568" y="1337733"/>
            <a:ext cx="8696390" cy="4547770"/>
          </a:xfrm>
        </p:spPr>
      </p:pic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Diskussion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>
                <a:solidFill>
                  <a:srgbClr val="FF0000"/>
                </a:solidFill>
              </a:rPr>
              <a:t>Diskussion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561223"/>
          </a:xfrm>
        </p:spPr>
        <p:txBody>
          <a:bodyPr/>
          <a:lstStyle/>
          <a:p>
            <a:r>
              <a:rPr lang="de-DE" dirty="0" smtClean="0"/>
              <a:t>Simulierte und gemessene </a:t>
            </a:r>
            <a:r>
              <a:rPr lang="de-DE" dirty="0" smtClean="0"/>
              <a:t>Resonanzfrequenz stimmen überein </a:t>
            </a:r>
          </a:p>
          <a:p>
            <a:r>
              <a:rPr lang="de-DE" dirty="0" smtClean="0"/>
              <a:t>Simulierte und gemessene Impedanz Zant </a:t>
            </a:r>
            <a:r>
              <a:rPr lang="de-DE" dirty="0" smtClean="0"/>
              <a:t>divergieren</a:t>
            </a:r>
            <a:endParaRPr lang="de-DE" dirty="0" smtClean="0"/>
          </a:p>
          <a:p>
            <a:r>
              <a:rPr lang="de-DE" dirty="0" smtClean="0"/>
              <a:t>Mittels </a:t>
            </a:r>
            <a:r>
              <a:rPr lang="de-DE" dirty="0" err="1" smtClean="0"/>
              <a:t>StarLab</a:t>
            </a:r>
            <a:r>
              <a:rPr lang="de-DE" dirty="0" smtClean="0"/>
              <a:t> gemessene Abstrahleffizienz beträgt 49 % </a:t>
            </a:r>
          </a:p>
          <a:p>
            <a:r>
              <a:rPr lang="de-DE" dirty="0"/>
              <a:t>S</a:t>
            </a:r>
            <a:r>
              <a:rPr lang="de-DE" dirty="0" smtClean="0"/>
              <a:t>imulierte </a:t>
            </a:r>
            <a:r>
              <a:rPr lang="de-DE" dirty="0" smtClean="0"/>
              <a:t>Abstrahleffizienz </a:t>
            </a:r>
            <a:r>
              <a:rPr lang="de-DE" dirty="0" smtClean="0"/>
              <a:t>von 65 % wird nicht erreicht</a:t>
            </a:r>
          </a:p>
          <a:p>
            <a:r>
              <a:rPr lang="de-DE" dirty="0"/>
              <a:t>Abstrahleffizienz </a:t>
            </a:r>
            <a:r>
              <a:rPr lang="de-DE" dirty="0" smtClean="0"/>
              <a:t>der deutlich höher gegenüber der bestehenden Monoantennen merklich gesteigert werden</a:t>
            </a:r>
          </a:p>
          <a:p>
            <a:r>
              <a:rPr lang="de-DE" dirty="0" smtClean="0"/>
              <a:t>Gewähltes Funktionsmuster erfüllt Systemanforderung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Dokumentation 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17878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</a:t>
            </a:r>
            <a:r>
              <a:rPr lang="de-CH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</a:t>
            </a:r>
            <a:r>
              <a:rPr lang="en-US" dirty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Antenne</a:t>
            </a:r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ABS-Kunststoffstück: </a:t>
            </a:r>
            <a:r>
              <a:rPr lang="de-DE" sz="2000" dirty="0" smtClean="0"/>
              <a:t>Masse </a:t>
            </a:r>
            <a:r>
              <a:rPr lang="de-DE" sz="2000" dirty="0"/>
              <a:t>(L x B x H) = </a:t>
            </a:r>
            <a:r>
              <a:rPr lang="de-DE" sz="2000" dirty="0" smtClean="0"/>
              <a:t>100 mm </a:t>
            </a:r>
            <a:r>
              <a:rPr lang="de-DE" sz="2000" dirty="0"/>
              <a:t>x </a:t>
            </a:r>
            <a:r>
              <a:rPr lang="de-DE" sz="2000" dirty="0" smtClean="0"/>
              <a:t>2 mm </a:t>
            </a:r>
            <a:r>
              <a:rPr lang="de-DE" sz="2000" dirty="0"/>
              <a:t>x </a:t>
            </a:r>
            <a:r>
              <a:rPr lang="de-DE" sz="2000" dirty="0" smtClean="0"/>
              <a:t>10 mm</a:t>
            </a:r>
            <a:endParaRPr lang="de-DE" sz="2000" dirty="0"/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>
                <a:solidFill>
                  <a:srgbClr val="000000"/>
                </a:solidFill>
              </a:rPr>
              <a:t>Evaluation </a:t>
            </a:r>
            <a:r>
              <a:rPr lang="en-US" dirty="0" smtClean="0">
                <a:solidFill>
                  <a:srgbClr val="000000"/>
                </a:solidFill>
              </a:rPr>
              <a:t>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</a:t>
            </a:r>
            <a:endParaRPr lang="de-DE" dirty="0" smtClean="0"/>
          </a:p>
          <a:p>
            <a:r>
              <a:rPr lang="de-DE" dirty="0" smtClean="0"/>
              <a:t>52.45 mm </a:t>
            </a:r>
            <a:r>
              <a:rPr lang="de-DE" dirty="0" smtClean="0"/>
              <a:t>Dipollänge </a:t>
            </a:r>
          </a:p>
          <a:p>
            <a:r>
              <a:rPr lang="de-DE" dirty="0" smtClean="0"/>
              <a:t>1.12 mm </a:t>
            </a:r>
            <a:r>
              <a:rPr lang="de-DE" dirty="0" smtClean="0"/>
              <a:t>Radius</a:t>
            </a:r>
            <a:endParaRPr lang="de-DE" dirty="0"/>
          </a:p>
          <a:p>
            <a:r>
              <a:rPr lang="de-DE" dirty="0" smtClean="0"/>
              <a:t>2.45 mm </a:t>
            </a:r>
            <a:r>
              <a:rPr lang="de-DE" dirty="0" smtClean="0"/>
              <a:t>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</a:t>
            </a:r>
            <a:r>
              <a:rPr lang="de-DE" dirty="0" err="1" smtClean="0"/>
              <a:t>Ω</a:t>
            </a:r>
            <a:r>
              <a:rPr lang="de-DE" dirty="0" smtClean="0"/>
              <a:t> </a:t>
            </a:r>
            <a:r>
              <a:rPr lang="de-DE" dirty="0" smtClean="0"/>
              <a:t>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III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rgbClr val="000000"/>
                </a:solidFill>
              </a:rPr>
              <a:t>Evaluation </a:t>
            </a:r>
            <a:r>
              <a:rPr lang="en-US" dirty="0" smtClean="0"/>
              <a:t>IV</a:t>
            </a:r>
            <a:r>
              <a:rPr lang="en-US" dirty="0" smtClean="0"/>
              <a:t>/</a:t>
            </a:r>
            <a:r>
              <a:rPr lang="en-US" dirty="0" smtClean="0"/>
              <a:t>VI</a:t>
            </a:r>
            <a:r>
              <a:rPr lang="en-US" dirty="0">
                <a:solidFill>
                  <a:srgbClr val="000000"/>
                </a:solidFill>
              </a:rPr>
              <a:t>II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Impedanz Zant </a:t>
            </a:r>
            <a:r>
              <a:rPr lang="de-DE" sz="2000" dirty="0" smtClean="0"/>
              <a:t>im Freiraum </a:t>
            </a:r>
            <a:r>
              <a:rPr lang="de-DE" sz="2000" dirty="0" smtClean="0"/>
              <a:t>nahe theoretischem </a:t>
            </a:r>
            <a:r>
              <a:rPr lang="de-DE" sz="2000" dirty="0" smtClean="0"/>
              <a:t>Wert von </a:t>
            </a:r>
            <a:r>
              <a:rPr lang="de-DE" sz="2000" dirty="0" smtClean="0"/>
              <a:t>70 </a:t>
            </a:r>
            <a:r>
              <a:rPr lang="de-DE" sz="2000" dirty="0" err="1" smtClean="0"/>
              <a:t>Ω</a:t>
            </a:r>
            <a:endParaRPr lang="de-DE" sz="2000" dirty="0" smtClean="0"/>
          </a:p>
          <a:p>
            <a:r>
              <a:rPr lang="de-DE" sz="2000" dirty="0" err="1" smtClean="0"/>
              <a:t>Grösste</a:t>
            </a:r>
            <a:r>
              <a:rPr lang="de-DE" sz="2000" dirty="0" smtClean="0"/>
              <a:t> Abstrahleffizienz im </a:t>
            </a:r>
            <a:r>
              <a:rPr lang="de-DE" sz="2000" dirty="0"/>
              <a:t>Freiraum </a:t>
            </a:r>
            <a:endParaRPr lang="de-DE" sz="2000" dirty="0" smtClean="0"/>
          </a:p>
          <a:p>
            <a:r>
              <a:rPr lang="de-DE" sz="2000" dirty="0" smtClean="0"/>
              <a:t>Tiefere Resonanzfrequenz durch Kunststoff im Nahfeld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Aufgabenstellung | Ziele | Vorgehensmodell | </a:t>
            </a:r>
            <a:r>
              <a:rPr lang="de-CH" sz="1400" dirty="0"/>
              <a:t>Evaluation</a:t>
            </a:r>
            <a:r>
              <a:rPr lang="de-DE" sz="1400" dirty="0"/>
              <a:t>| </a:t>
            </a:r>
            <a:r>
              <a:rPr lang="de-CH" sz="1400" dirty="0"/>
              <a:t>Design </a:t>
            </a:r>
            <a:r>
              <a:rPr lang="de-DE" sz="1400" dirty="0"/>
              <a:t>| </a:t>
            </a:r>
            <a:r>
              <a:rPr lang="de-CH" sz="1400" dirty="0"/>
              <a:t>Messungen</a:t>
            </a:r>
            <a:r>
              <a:rPr lang="de-DE" sz="1400" dirty="0"/>
              <a:t>| </a:t>
            </a:r>
            <a:r>
              <a:rPr lang="fi-FI" sz="1400" dirty="0" err="1"/>
              <a:t>Diskussion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2251</Words>
  <Application>Microsoft Macintosh PowerPoint</Application>
  <PresentationFormat>Bildschirmpräsentation (4:3)</PresentationFormat>
  <Paragraphs>494</Paragraphs>
  <Slides>35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Office-Design</vt:lpstr>
      <vt:lpstr>Integrierte Loop Antenne für ein mobiles Gerät</vt:lpstr>
      <vt:lpstr>Inhalt</vt:lpstr>
      <vt:lpstr>Aufgabenstellung</vt:lpstr>
      <vt:lpstr>Ziele </vt:lpstr>
      <vt:lpstr>Vorgehensmodell</vt:lpstr>
      <vt:lpstr>Evaluation I/VIII</vt:lpstr>
      <vt:lpstr>Evaluation II/VIII </vt:lpstr>
      <vt:lpstr>Evaluation III/VIII </vt:lpstr>
      <vt:lpstr>Evaluation IV/VIII </vt:lpstr>
      <vt:lpstr>Evaluation V/VIII </vt:lpstr>
      <vt:lpstr>Evaluation VI/VIII </vt:lpstr>
      <vt:lpstr>Evaluation VII/VIII</vt:lpstr>
      <vt:lpstr>Evaluation VIII/VIII </vt:lpstr>
      <vt:lpstr>Design I/IX </vt:lpstr>
      <vt:lpstr>Design II/IX</vt:lpstr>
      <vt:lpstr>Design III/IX </vt:lpstr>
      <vt:lpstr>Design IV/IX </vt:lpstr>
      <vt:lpstr>Design V/IX </vt:lpstr>
      <vt:lpstr>Design VI/IX </vt:lpstr>
      <vt:lpstr>Design VII/IX</vt:lpstr>
      <vt:lpstr>Design VIII/IX </vt:lpstr>
      <vt:lpstr>Design IX/IX </vt:lpstr>
      <vt:lpstr>Messungen I/X </vt:lpstr>
      <vt:lpstr>Messungen II/X </vt:lpstr>
      <vt:lpstr>Messungen III/X </vt:lpstr>
      <vt:lpstr>Messungen IV/X </vt:lpstr>
      <vt:lpstr>Messungen V/X </vt:lpstr>
      <vt:lpstr>Messungen VI/X </vt:lpstr>
      <vt:lpstr>Messungen VII/X </vt:lpstr>
      <vt:lpstr>Messungen VIII/X </vt:lpstr>
      <vt:lpstr>Messungen IX/X</vt:lpstr>
      <vt:lpstr>Messungen X/X</vt:lpstr>
      <vt:lpstr>Diskussion</vt:lpstr>
      <vt:lpstr>Diskussion</vt:lpstr>
      <vt:lpstr>Simulationen III/IV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698</cp:revision>
  <cp:lastPrinted>2015-06-21T17:03:23Z</cp:lastPrinted>
  <dcterms:created xsi:type="dcterms:W3CDTF">2012-05-18T12:36:55Z</dcterms:created>
  <dcterms:modified xsi:type="dcterms:W3CDTF">2016-01-14T23:16:53Z</dcterms:modified>
</cp:coreProperties>
</file>